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64" r:id="rId5"/>
    <p:sldId id="265" r:id="rId6"/>
    <p:sldId id="260" r:id="rId7"/>
    <p:sldId id="268" r:id="rId8"/>
    <p:sldId id="269" r:id="rId9"/>
    <p:sldId id="270" r:id="rId10"/>
    <p:sldId id="262" r:id="rId11"/>
    <p:sldId id="263" r:id="rId12"/>
    <p:sldId id="266" r:id="rId13"/>
    <p:sldId id="267" r:id="rId14"/>
  </p:sldIdLst>
  <p:sldSz cx="14630400" cy="8229600"/>
  <p:notesSz cx="8229600" cy="14630400"/>
  <p:embeddedFontLst>
    <p:embeddedFont>
      <p:font typeface="Bookman Old Style" panose="02050604050505020204" pitchFamily="18" charset="0"/>
      <p:regular r:id="rId16"/>
      <p:bold r:id="rId17"/>
      <p:italic r:id="rId18"/>
      <p:boldItalic r:id="rId19"/>
    </p:embeddedFont>
    <p:embeddedFont>
      <p:font typeface="Garamond" panose="02020404030301010803" pitchFamily="18" charset="0"/>
      <p:regular r:id="rId20"/>
      <p:bold r:id="rId21"/>
      <p:italic r:id="rId22"/>
    </p:embeddedFont>
    <p:embeddedFont>
      <p:font typeface="Merriweather" panose="00000500000000000000" pitchFamily="2" charset="0"/>
      <p:regular r:id="rId23"/>
      <p:bold r:id="rId24"/>
      <p:italic r:id="rId25"/>
      <p:boldItalic r:id="rId26"/>
    </p:embeddedFont>
    <p:embeddedFont>
      <p:font typeface="Segoe UI Emoji" panose="020B0502040204020203" pitchFamily="34" charset="0"/>
      <p:regular r:id="rId27"/>
    </p:embeddedFont>
    <p:embeddedFont>
      <p:font typeface="Segoe UI Symbol" panose="020B0502040204020203" pitchFamily="34" charset="0"/>
      <p:regular r:id="rId28"/>
    </p:embeddedFont>
    <p:embeddedFont>
      <p:font typeface="Sitka Heading" pitchFamily="2" charset="0"/>
      <p:regular r:id="rId29"/>
      <p:bold r:id="rId30"/>
      <p:italic r:id="rId31"/>
      <p:boldItalic r:id="rId32"/>
    </p:embeddedFont>
    <p:embeddedFont>
      <p:font typeface="Sylfaen" panose="010A0502050306030303" pitchFamily="18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1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4" d="100"/>
          <a:sy n="64" d="100"/>
        </p:scale>
        <p:origin x="585" y="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5617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00695" y="817483"/>
            <a:ext cx="7542609" cy="2144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COVID-19 Case Prediction Using Time-Series Regression Models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800695" y="3305532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Forecasting Future Cases Using AI 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800695" y="3928943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TEAM NO.2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00695" y="4552355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Vansh karnwal                      -202401100300274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00695" y="5175766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Varun prakash srivastava -202401100300275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00695" y="5799177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Tushar bhardwaj                   -202401100300265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00695" y="6422588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Shivam pandey                     -202401100300234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800695" y="7046000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Shivansh gupta                    -202401100300236</a:t>
            </a:r>
            <a:endParaRPr lang="en-US" sz="1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6B9485-A374-4593-C42A-19023B6C2009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519AEB7-84FC-FAE2-41B1-02CA72E41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480" y="2296477"/>
            <a:ext cx="11358390" cy="50517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F893C2A-C4B8-E65E-A609-7E333C5CF945}"/>
              </a:ext>
            </a:extLst>
          </p:cNvPr>
          <p:cNvSpPr txBox="1"/>
          <p:nvPr/>
        </p:nvSpPr>
        <p:spPr>
          <a:xfrm>
            <a:off x="4490291" y="881350"/>
            <a:ext cx="23930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Garamond" panose="02020404030301010803" pitchFamily="18" charset="0"/>
              </a:rPr>
              <a:t>Result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7AFC46-13C5-B7EA-B086-1A574DE883D4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1001" y="1037034"/>
            <a:ext cx="7039570" cy="548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 and Future Directions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01001" y="1849279"/>
            <a:ext cx="7914799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time-series models provide accurate forecasts, offering early warnings for resource allocation. Model assumptions and data availability present limitations.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101001" y="2608778"/>
            <a:ext cx="7914799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Future work includes incorporating sentiment analysis and refining feature selection. We call for implementing predictive dashboards for real-time monitoring.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6101001" y="3368278"/>
            <a:ext cx="7914799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 gratefully acknowledge our funding sources and collaborators for their support.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101001" y="3846790"/>
            <a:ext cx="131683" cy="660797"/>
          </a:xfrm>
          <a:prstGeom prst="roundRect">
            <a:avLst>
              <a:gd name="adj" fmla="val 5601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96050" y="3846790"/>
            <a:ext cx="2207657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Summarize Findings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496050" y="4226600"/>
            <a:ext cx="7519749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Highlight accurate time-series forecasts.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364367" y="4683204"/>
            <a:ext cx="131683" cy="660797"/>
          </a:xfrm>
          <a:prstGeom prst="roundRect">
            <a:avLst>
              <a:gd name="adj" fmla="val 5601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759416" y="4683204"/>
            <a:ext cx="2195393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Address Limitations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759416" y="5063014"/>
            <a:ext cx="7256383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Acknowledge model assumptions and data.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627852" y="5519618"/>
            <a:ext cx="131683" cy="660797"/>
          </a:xfrm>
          <a:prstGeom prst="roundRect">
            <a:avLst>
              <a:gd name="adj" fmla="val 5601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022902" y="5519618"/>
            <a:ext cx="222111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Propose Future Work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7022902" y="5899428"/>
            <a:ext cx="6992898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Integrate sentiment, refine features.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6891338" y="6356032"/>
            <a:ext cx="131683" cy="660797"/>
          </a:xfrm>
          <a:prstGeom prst="roundRect">
            <a:avLst>
              <a:gd name="adj" fmla="val 5601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86387" y="6356032"/>
            <a:ext cx="2195393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Call to Action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7286387" y="6735842"/>
            <a:ext cx="6729413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 real-time dashboards.</a:t>
            </a:r>
            <a:endParaRPr lang="en-US" sz="13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00BBEF7-961C-843A-D8D8-3D7D61910CD9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43FC7B4-5AF9-FB03-FF23-61D0C9CBE6E1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976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3DB4F9-61F5-0969-930C-08BEFAB0CD76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04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59725" y="521375"/>
            <a:ext cx="7824549" cy="17670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 Statement: The Urgent Need for Accurate COVID-19 Forecasting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59725" y="2571036"/>
            <a:ext cx="7824549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Accurate forecasting is essential for healthcare planning. Resource allocation depends on precise predictions, enabling timely intervention.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59725" y="3386018"/>
            <a:ext cx="7824549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Traditional methods often prove inadequate for complex pandemic dynamics. Italy's overwhelmed ICUs in March 2020 highlight this urgent need.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59725" y="4201001"/>
            <a:ext cx="7824549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WHO emphasizes data-driven decision-making in pandemic response. Predictive models can inform critical public health strategies.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59725" y="5015984"/>
            <a:ext cx="3818096" cy="1402556"/>
          </a:xfrm>
          <a:prstGeom prst="roundRect">
            <a:avLst>
              <a:gd name="adj" fmla="val 564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55821" y="5212080"/>
            <a:ext cx="2356247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Healthcare Planning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55821" y="5619512"/>
            <a:ext cx="3425904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Optimize hospital beds and staffing.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4666298" y="5015984"/>
            <a:ext cx="3818096" cy="1402556"/>
          </a:xfrm>
          <a:prstGeom prst="roundRect">
            <a:avLst>
              <a:gd name="adj" fmla="val 564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862393" y="5212080"/>
            <a:ext cx="2356247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Resource Allocation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4862393" y="5619512"/>
            <a:ext cx="3425904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Distribute PPE and ventilators effectively.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59725" y="6607016"/>
            <a:ext cx="7824549" cy="1101090"/>
          </a:xfrm>
          <a:prstGeom prst="roundRect">
            <a:avLst>
              <a:gd name="adj" fmla="val 719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55821" y="6803112"/>
            <a:ext cx="2356247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Timely Intervention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55821" y="7210544"/>
            <a:ext cx="7432358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 public health measures proactively.</a:t>
            </a:r>
            <a:endParaRPr lang="en-US" sz="14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BC4964-778A-D524-5079-47DC7758D6EA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11926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20090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and Features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1985010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data comes from Johns Hopkins, CDC, and Worldometer. Key features include daily new cases, deaths, and hospitalizations.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052286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External factors like mobility data, policy interventions, and vaccination rates are incorporated. Data cleaning addresses missing values and outliers.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119563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data spans January 2020 to December 2023 for training, with January 2024 to present for testing. Preprocessing includes time-series decomposition for trend and seasonality.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43365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Sources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863798" y="6065996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Johns Hopkins University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6547128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CDC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7028259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Worldometer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5372576" y="543365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Features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372576" y="6065996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Daily new cases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5372576" y="6547128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Deaths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5372576" y="7028259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Hospitalizations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9881354" y="543365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External Factors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9881354" y="6065996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Mobility data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9881354" y="6547128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Policy interventions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9881354" y="7028259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Vaccination rates</a:t>
            </a:r>
            <a:endParaRPr lang="en-US" sz="19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2763CCD-8609-831A-DE34-1AF33E8A658C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FA9192-4694-B208-873E-D1C9C1C50925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BEB4F37-FC01-37D9-3652-7072E5097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3721" y="565966"/>
            <a:ext cx="12856684" cy="63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12696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🔍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ylfaen" panose="010A050205030603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ylfaen" panose="010A050205030603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raw data required several transformation steps: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✅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Steps: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Removed metadata rows (first row was not actual data).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Converted the 'Country/Region' column to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DateTime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format.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Set the Date as the index of the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dataframe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Selected India’s column to isolate case counts.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Handled missing values by dropping them using .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dropna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Created features for regression: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Independent variable: Day index (0, 1, 2, ..., N)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Dependent variable: Confirmed COVID-19 case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47984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44EC9F-72FB-9F60-E22D-84A8C3729202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5375B9-EB46-8441-32A7-7B117E41ED70}"/>
              </a:ext>
            </a:extLst>
          </p:cNvPr>
          <p:cNvSpPr txBox="1"/>
          <p:nvPr/>
        </p:nvSpPr>
        <p:spPr>
          <a:xfrm>
            <a:off x="903383" y="760164"/>
            <a:ext cx="11380424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🏗️</a:t>
            </a: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itka Heading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 Building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itka Heading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used Linear Regression, a simple supervised learning method, to model the trend of cases.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📌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Steps: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Model: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LinearRegression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from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sklearn.linear_model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Training data: All days except last 30 days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Future prediction: Next 30 days beyond the available data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 Symbol" panose="020B0502040204020203" pitchFamily="34" charset="0"/>
              </a:rPr>
              <a:t>🛠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Tools &amp; Libraries: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pandas: For data manipulation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For numerical operations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scikit-learn: For machine learning model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matplotlib: For visualization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69687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6600" y="511254"/>
            <a:ext cx="4644271" cy="580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Methodology</a:t>
            </a:r>
            <a:endParaRPr lang="en-US" sz="36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B012747-9BFA-20AC-96F8-58960B80ABE3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44F92B-7C21-E104-56CD-6DB7AABE9B36}"/>
              </a:ext>
            </a:extLst>
          </p:cNvPr>
          <p:cNvSpPr txBox="1"/>
          <p:nvPr/>
        </p:nvSpPr>
        <p:spPr>
          <a:xfrm>
            <a:off x="5794872" y="1786216"/>
            <a:ext cx="7315200" cy="2497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b="1" dirty="0">
                <a:solidFill>
                  <a:schemeClr val="bg1"/>
                </a:solidFill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📥</a:t>
            </a: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Data Collection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Source: Johns Hopkins University (JHU CSSE COVID-19 dataset).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File used: CONVENIENT_global_confirmed_cases.csv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Type: Time-series data (date-wise cumulative confirmed cases per country).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Aft>
                <a:spcPts val="10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Country Selected: India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5352D7-2CD5-AE59-4E4F-9662097548BD}"/>
              </a:ext>
            </a:extLst>
          </p:cNvPr>
          <p:cNvSpPr txBox="1"/>
          <p:nvPr/>
        </p:nvSpPr>
        <p:spPr>
          <a:xfrm>
            <a:off x="407624" y="467182"/>
            <a:ext cx="7315200" cy="6907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IN" sz="2800" b="1" dirty="0">
                <a:solidFill>
                  <a:schemeClr val="bg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.Data Preprocessing</a:t>
            </a:r>
            <a:endParaRPr lang="en-US" sz="2800" dirty="0">
              <a:solidFill>
                <a:schemeClr val="bg1"/>
              </a:solidFill>
              <a:effectLst/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Remove metadata rows and irrelevant columns.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Convert date strings to datetime format.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Set Date column as the index.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Select country-specific data (India).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Convert cumulative case numbers to numeric format.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Handle missing/null values using .</a:t>
            </a:r>
            <a:r>
              <a:rPr lang="en-IN" sz="28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dropna</a:t>
            </a: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or imputation.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 time index as feature (e.g., day 0, 1, 2, ..., N).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AB7B02-1870-BA9B-4FD8-0DD4D587BF58}"/>
              </a:ext>
            </a:extLst>
          </p:cNvPr>
          <p:cNvSpPr txBox="1"/>
          <p:nvPr/>
        </p:nvSpPr>
        <p:spPr>
          <a:xfrm>
            <a:off x="8317735" y="616945"/>
            <a:ext cx="6026226" cy="5495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2800" b="1" dirty="0">
                <a:solidFill>
                  <a:schemeClr val="bg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3.Exploratory Data Analysis (EDA)</a:t>
            </a:r>
            <a:endParaRPr lang="en-US" sz="2800" dirty="0">
              <a:solidFill>
                <a:schemeClr val="bg1"/>
              </a:solidFill>
              <a:effectLst/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Plot raw case trends using Matplotlib/Seaborn.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Observe growth pattern (e.g., linear, exponential).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Optionally, perform log transformation if exponential growth is observed.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551CAE-CE35-1B53-6FC0-F37064D5E81B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829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4769D-FE4A-845A-2D69-C654502809CC}"/>
              </a:ext>
            </a:extLst>
          </p:cNvPr>
          <p:cNvSpPr txBox="1"/>
          <p:nvPr/>
        </p:nvSpPr>
        <p:spPr>
          <a:xfrm>
            <a:off x="275421" y="573551"/>
            <a:ext cx="7315200" cy="64916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4.Model Selection &amp; Building: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Linear Regression (baseline model).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Polynomial Regression (to capture non-linearity).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Advanced options: ARIMA, Facebook Prophet, LSTM (if needed).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Linear Regression: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 (feature): time (in days).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 (target): cumulative confirmed cases.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A968FF-7ACE-3D9F-35B4-30682800B13D}"/>
              </a:ext>
            </a:extLst>
          </p:cNvPr>
          <p:cNvSpPr txBox="1"/>
          <p:nvPr/>
        </p:nvSpPr>
        <p:spPr>
          <a:xfrm>
            <a:off x="7678757" y="947450"/>
            <a:ext cx="5706737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4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5.Model Training:</a:t>
            </a:r>
            <a:endParaRPr lang="en-US" sz="4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Train on majority of data (e.g., all but last 30 days).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Predict future values using extrapolated time steps.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2000" b="1" dirty="0">
                <a:solidFill>
                  <a:schemeClr val="bg1"/>
                </a:solidFill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🧪</a:t>
            </a: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Model Evaluation: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MAE (Mean Absolute Error)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MSE (Mean Squared Error)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RMSE (Root Mean Squared Error)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R² Score (goodness-of-fit)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Evaluate predictions on both train and test splits.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F4CDF2-A0FD-E09D-0F71-31016C0028EB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98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13C66B-F9EA-A74B-6059-ADE41F0D5EF1}"/>
              </a:ext>
            </a:extLst>
          </p:cNvPr>
          <p:cNvSpPr txBox="1"/>
          <p:nvPr/>
        </p:nvSpPr>
        <p:spPr>
          <a:xfrm>
            <a:off x="694062" y="643421"/>
            <a:ext cx="13638882" cy="8194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3600" b="1" dirty="0">
                <a:solidFill>
                  <a:schemeClr val="bg1"/>
                </a:solidFill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📈</a:t>
            </a:r>
            <a:r>
              <a:rPr lang="en-IN" sz="3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Visualization</a:t>
            </a:r>
            <a:endParaRPr lang="en-US" sz="3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Plot actual vs predicted case counts.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 a vertical line to indicate the train-test split.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Forecast 30 future days and display as a dotted/dashed line.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3600" b="1" dirty="0">
                <a:solidFill>
                  <a:schemeClr val="bg1"/>
                </a:solidFill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📌</a:t>
            </a:r>
            <a:r>
              <a:rPr lang="en-IN" sz="3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Result Interpretation</a:t>
            </a:r>
            <a:endParaRPr lang="en-US" sz="3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Assess whether the model captures the trend well.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 R² to check how well the model explains variance.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Identify overfitting or underfitting based on metrics.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3600" b="1" dirty="0">
                <a:solidFill>
                  <a:schemeClr val="bg1"/>
                </a:solidFill>
                <a:effectLst/>
                <a:latin typeface="Segoe UI Symbol" panose="020B0502040204020203" pitchFamily="34" charset="0"/>
                <a:ea typeface="Times New Roman" panose="02020603050405020304" pitchFamily="18" charset="0"/>
                <a:cs typeface="Segoe UI Symbol" panose="020B0502040204020203" pitchFamily="34" charset="0"/>
              </a:rPr>
              <a:t>🛠</a:t>
            </a:r>
            <a:r>
              <a:rPr lang="en-IN" sz="3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Recommendations</a:t>
            </a:r>
            <a:endParaRPr lang="en-US" sz="3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 linear model underfits, try polynomial or exponential fitting.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realistic forecasting, consider epidemiological models or LSTM/Prophet.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3600" b="1" dirty="0">
                <a:solidFill>
                  <a:schemeClr val="bg1"/>
                </a:solidFill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📦</a:t>
            </a:r>
            <a:r>
              <a:rPr lang="en-IN" sz="3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Future Enhancements</a:t>
            </a:r>
            <a:endParaRPr lang="en-US" sz="3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 daily new cases instead of cumulative counts.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Incorporate external features (e.g., lockdown dates, testing rates).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Try ensemble methods or neural networks for more accurate prediction.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b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CBEC58-33DF-ADD7-178B-B1378B335550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31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896</Words>
  <Application>Microsoft Office PowerPoint</Application>
  <PresentationFormat>Custom</PresentationFormat>
  <Paragraphs>125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Courier New</vt:lpstr>
      <vt:lpstr>Arial</vt:lpstr>
      <vt:lpstr>Merriweather</vt:lpstr>
      <vt:lpstr>Sitka Heading</vt:lpstr>
      <vt:lpstr>Sylfaen</vt:lpstr>
      <vt:lpstr>Segoe UI Emoji</vt:lpstr>
      <vt:lpstr>Calibri</vt:lpstr>
      <vt:lpstr>Garamond</vt:lpstr>
      <vt:lpstr>Segoe UI Symbol</vt:lpstr>
      <vt:lpstr>Times New Roman</vt:lpstr>
      <vt:lpstr>Bookman Old Style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Vansh Karnwal</cp:lastModifiedBy>
  <cp:revision>3</cp:revision>
  <dcterms:created xsi:type="dcterms:W3CDTF">2025-05-27T05:10:52Z</dcterms:created>
  <dcterms:modified xsi:type="dcterms:W3CDTF">2025-05-27T06:00:12Z</dcterms:modified>
</cp:coreProperties>
</file>